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11"/>
  </p:notesMasterIdLst>
  <p:sldIdLst>
    <p:sldId id="300" r:id="rId4"/>
    <p:sldId id="301" r:id="rId5"/>
    <p:sldId id="303" r:id="rId6"/>
    <p:sldId id="257" r:id="rId7"/>
    <p:sldId id="256" r:id="rId8"/>
    <p:sldId id="274" r:id="rId9"/>
    <p:sldId id="305" r:id="rId10"/>
    <p:sldId id="261" r:id="rId12"/>
    <p:sldId id="270" r:id="rId13"/>
    <p:sldId id="308" r:id="rId14"/>
    <p:sldId id="282" r:id="rId15"/>
    <p:sldId id="285" r:id="rId16"/>
    <p:sldId id="304" r:id="rId17"/>
    <p:sldId id="264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7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251278-7F49-48AC-AD26-1D6FD7C14BE9}" type="datetime1">
              <a:rPr lang="zh-CN" altLang="en-US"/>
            </a:fld>
            <a:endParaRPr lang="zh-CN" altLang="en-US" sz="1200"/>
          </a:p>
        </p:txBody>
      </p:sp>
      <p:sp>
        <p:nvSpPr>
          <p:cNvPr id="1946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21509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单击此处编辑母版文本样式</a:t>
            </a:r>
            <a:endParaRPr lang="zh-CN" altLang="zh-CN" sz="1200" smtClean="0"/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第二级</a:t>
            </a:r>
            <a:endParaRPr lang="zh-CN" altLang="zh-CN" sz="1200" smtClean="0"/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第三级</a:t>
            </a:r>
            <a:endParaRPr lang="zh-CN" altLang="zh-CN" sz="1200" smtClean="0"/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第四级</a:t>
            </a:r>
            <a:endParaRPr lang="zh-CN" altLang="zh-CN" sz="1200" smtClean="0"/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第五级</a:t>
            </a:r>
            <a:endParaRPr lang="zh-CN" altLang="zh-CN" sz="1200" smtClean="0"/>
          </a:p>
        </p:txBody>
      </p:sp>
      <p:sp>
        <p:nvSpPr>
          <p:cNvPr id="6150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51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021BDF0-D588-49F9-89B1-9A4E2F83D304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58D1FE9A-76CE-4285-9436-52EAB6CD494C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0483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anose="020B0604020202020204" pitchFamily="34" charset="0"/>
            </a:endParaRPr>
          </a:p>
        </p:txBody>
      </p:sp>
      <p:sp>
        <p:nvSpPr>
          <p:cNvPr id="204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5D3AEB4F-8287-4433-8DE1-7163D37C6469}" type="slidenum">
              <a:rPr lang="en-US" altLang="zh-CN" sz="1200">
                <a:solidFill>
                  <a:srgbClr val="000000"/>
                </a:solidFill>
              </a:rPr>
            </a:fld>
            <a:endParaRPr lang="en-US" altLang="zh-CN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876428"/>
          </a:xfrm>
        </p:spPr>
        <p:txBody>
          <a:bodyPr anchor="b"/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B37C-05B7-4F36-84EE-1668E6A86D4C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5A709-2D72-40CB-A4BF-C33BBAB6790A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854150"/>
            <a:ext cx="77724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356428"/>
            <a:ext cx="77724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7EA00-4645-4125-9D4B-8FF1C6987CD3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E20BA-D975-4BE8-9617-9312B781C26E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0B3EF-712C-47DF-88F5-6F1F0D8CDB5A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1F582-0992-4592-A35D-3945C65F1AF6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95E9E-2118-48D6-B460-B8509ABBC0CF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6258" y="381000"/>
            <a:ext cx="2667000" cy="1833554"/>
          </a:xfrm>
        </p:spPr>
        <p:txBody>
          <a:bodyPr/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52800" y="380999"/>
            <a:ext cx="54102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26258" y="2214554"/>
            <a:ext cx="2667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48C33-278A-4952-8EC1-BFD0106ADB07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6"/>
          <p:cNvGrpSpPr/>
          <p:nvPr/>
        </p:nvGrpSpPr>
        <p:grpSpPr bwMode="auto">
          <a:xfrm>
            <a:off x="1581150" y="554038"/>
            <a:ext cx="7348538" cy="4741862"/>
            <a:chOff x="428596" y="553734"/>
            <a:chExt cx="7349244" cy="4741531"/>
          </a:xfrm>
        </p:grpSpPr>
        <p:sp>
          <p:nvSpPr>
            <p:cNvPr id="6" name="矩形 5"/>
            <p:cNvSpPr/>
            <p:nvPr/>
          </p:nvSpPr>
          <p:spPr>
            <a:xfrm rot="21480000">
              <a:off x="428596" y="580719"/>
              <a:ext cx="7339718" cy="4714546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rot="21540000">
              <a:off x="438122" y="571195"/>
              <a:ext cx="7339718" cy="4714546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38122" y="553734"/>
              <a:ext cx="7339718" cy="4714546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51912" y="612776"/>
            <a:ext cx="7215238" cy="4602175"/>
          </a:xfrm>
          <a:solidFill>
            <a:schemeClr val="bg2">
              <a:tint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/>
          </a:p>
        </p:txBody>
      </p:sp>
      <p:sp useBgFill="1"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595295"/>
            <a:ext cx="1357290" cy="5691227"/>
          </a:xfrm>
          <a:noFill/>
        </p:spPr>
        <p:txBody>
          <a:bodyPr vert="eaVert"/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14480" y="5481658"/>
            <a:ext cx="7215238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B3F3-C126-4A70-8663-868BED86C3D8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7EB58-F6B3-4295-BF0F-172664F62C61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40"/>
            <a:ext cx="1400156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829444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A4C6F-296B-445C-9A9E-2D996358A096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BF188-1513-427E-BBC1-EEC54033D271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B3043-A862-42D7-8FB2-B9179A564331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4" Type="http://schemas.openxmlformats.org/officeDocument/2006/relationships/theme" Target="../theme/theme2.xml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525" y="6483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buFont typeface="Arial" panose="020B0604020202020204" pitchFamily="34" charset="0"/>
              <a:buNone/>
              <a:defRPr kumimoji="0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83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buFont typeface="Arial" panose="020B0604020202020204" pitchFamily="34" charset="0"/>
              <a:buNone/>
              <a:defRPr kumimoji="0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2938" y="6483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buFont typeface="Arial" panose="020B0604020202020204" pitchFamily="34" charset="0"/>
              <a:buNone/>
              <a:defRPr kumimoji="0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EF951F-B581-4FBA-834F-ABF2BC0BDF83}" type="slidenum">
              <a:rPr lang="zh-CN" altLang="en-US"/>
            </a:fld>
            <a:endParaRPr 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ambria" panose="02040503050406030204" pitchFamily="18" charset="0"/>
          <a:ea typeface="华文行楷" panose="0201080004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ambria" panose="02040503050406030204" pitchFamily="18" charset="0"/>
          <a:ea typeface="华文行楷" panose="0201080004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ambria" panose="02040503050406030204" pitchFamily="18" charset="0"/>
          <a:ea typeface="华文行楷" panose="0201080004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ambria" panose="02040503050406030204" pitchFamily="18" charset="0"/>
          <a:ea typeface="华文行楷" panose="02010800040101010101" pitchFamily="2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Cambria" panose="02040503050406030204" pitchFamily="18" charset="0"/>
        <a:buChar char="+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Cambria" panose="02040503050406030204" pitchFamily="18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anose="05020102010507070707" pitchFamily="18" charset="2"/>
        <a:buChar char="Ï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Calibri" panose="020F0502020204030204" pitchFamily="34" charset="0"/>
        <a:buChar char="÷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Cambria" panose="02040503050406030204" pitchFamily="18" charset="0"/>
        <a:buChar char="=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slide" Target="slide7.xml"/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" Target="slide3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" Target="slide3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55650" y="1254125"/>
            <a:ext cx="7743825" cy="3492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 i="1">
                <a:solidFill>
                  <a:srgbClr val="0000FF"/>
                </a:solidFill>
                <a:latin typeface="Cambria" panose="02040503050406030204" pitchFamily="18" charset="0"/>
              </a:rPr>
              <a:t>Unit 10 I’d like some noodles.</a:t>
            </a:r>
            <a:endParaRPr lang="en-US" altLang="zh-CN" sz="4400" b="1" i="1">
              <a:solidFill>
                <a:srgbClr val="0000FF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sz="4400" b="1" i="1">
              <a:solidFill>
                <a:srgbClr val="0000FF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b="1" i="1">
                <a:solidFill>
                  <a:srgbClr val="0000FF"/>
                </a:solidFill>
                <a:latin typeface="Cambria" panose="02040503050406030204" pitchFamily="18" charset="0"/>
              </a:rPr>
              <a:t>第二课时</a:t>
            </a:r>
            <a:endParaRPr lang="zh-CN" altLang="zh-CN" b="1" i="1">
              <a:solidFill>
                <a:srgbClr val="0000FF"/>
              </a:solidFill>
              <a:latin typeface="Cambria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 i="1">
                <a:solidFill>
                  <a:srgbClr val="0000FF"/>
                </a:solidFill>
                <a:latin typeface="Cambria" panose="02040503050406030204" pitchFamily="18" charset="0"/>
              </a:rPr>
              <a:t>Section  A  2d-GrammarFocus</a:t>
            </a:r>
            <a:endParaRPr lang="en-US" altLang="zh-CN" b="1" i="1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323850" y="117475"/>
            <a:ext cx="83820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总结：</a:t>
            </a:r>
            <a:endParaRPr lang="en-US" altLang="zh-CN" b="1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点餐句型</a:t>
            </a:r>
            <a:r>
              <a:rPr lang="zh-CN" altLang="en-US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（背诵</a:t>
            </a: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3mins</a:t>
            </a:r>
            <a:r>
              <a:rPr lang="zh-CN" altLang="en-US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）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May I take your order? 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请问您可以点餐了么？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--What would you like ?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你想要什么？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What kind of …would you like ?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你想要哪一种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…?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What size would you like ?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你要多大（碗）？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-- I’d like…                      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我想要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323850" y="3546475"/>
            <a:ext cx="88519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重点短语：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in the beef soup 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在牛肉汤里  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one bowl of beef soup 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一碗牛肉汤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gongbao chicken 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宫爆鸡丁   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mapo tofu with rice  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麻婆豆腐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盖浇饭  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>
            <a:spLocks noChangeArrowheads="1"/>
          </p:cNvSpPr>
          <p:nvPr/>
        </p:nvSpPr>
        <p:spPr bwMode="auto">
          <a:xfrm>
            <a:off x="86995" y="685800"/>
            <a:ext cx="9044305" cy="616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/>
          <a:lstStyle>
            <a:lvl1pPr marL="457200" indent="-4572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1. Would you like _____ hot soup?</a:t>
            </a:r>
            <a:r>
              <a:rPr lang="zh-CN" altLang="en-US" sz="1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表示建议，希望得到对方肯定的回答</a:t>
            </a:r>
            <a:endParaRPr lang="zh-CN" altLang="en-US" sz="1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A. little   B. much    C. some    D. any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2. --Would you like to come to dinner today?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--I’d like to, _____ I’m too busy.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A. and     B. so       C. but       D. as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3. I would like ____ in my noodles.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A. tomatoes and mutton B. tomatoes and muttons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C. tomato and mutton   D. tomato and muttons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4. They would like _____ noodles.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A. tomatoes and mutton B. tomatoes and muttons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C. tomato and mutton    D. tomato and muttons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363" name="Text Box 4"/>
          <p:cNvSpPr>
            <a:spLocks noChangeArrowheads="1"/>
          </p:cNvSpPr>
          <p:nvPr/>
        </p:nvSpPr>
        <p:spPr bwMode="auto">
          <a:xfrm>
            <a:off x="6553200" y="12954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364" name="Text Box 5"/>
          <p:cNvSpPr>
            <a:spLocks noChangeArrowheads="1"/>
          </p:cNvSpPr>
          <p:nvPr/>
        </p:nvSpPr>
        <p:spPr bwMode="auto">
          <a:xfrm>
            <a:off x="5715000" y="6858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365" name="Text Box 6"/>
          <p:cNvSpPr>
            <a:spLocks noChangeArrowheads="1"/>
          </p:cNvSpPr>
          <p:nvPr/>
        </p:nvSpPr>
        <p:spPr bwMode="auto">
          <a:xfrm>
            <a:off x="6477000" y="28956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366" name="Text Box 9"/>
          <p:cNvSpPr>
            <a:spLocks noChangeArrowheads="1"/>
          </p:cNvSpPr>
          <p:nvPr/>
        </p:nvSpPr>
        <p:spPr bwMode="auto">
          <a:xfrm>
            <a:off x="-107950" y="190500"/>
            <a:ext cx="5400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检测</a:t>
            </a:r>
            <a:r>
              <a:rPr lang="en-US" altLang="zh-CN" sz="40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(8</a:t>
            </a:r>
            <a:r>
              <a:rPr lang="zh-CN" altLang="en-US" sz="40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分钟</a:t>
            </a:r>
            <a:r>
              <a:rPr lang="en-US" altLang="zh-CN" sz="40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)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16885" y="736600"/>
            <a:ext cx="105156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35250" y="2645410"/>
            <a:ext cx="92900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75965" y="5278120"/>
            <a:ext cx="7924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1280" y="3777615"/>
            <a:ext cx="9429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A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92150"/>
            <a:ext cx="8748713" cy="5400675"/>
          </a:xfrm>
        </p:spPr>
        <p:txBody>
          <a:bodyPr wrap="none" rtlCol="0">
            <a:normAutofit/>
          </a:bodyPr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5. We would like _____ small hamburgers.</a:t>
            </a:r>
            <a:endParaRPr lang="zh-CN" altLang="en-US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A. eating      B. eat     C. to eat         </a:t>
            </a:r>
            <a:r>
              <a:rPr lang="en-US" altLang="zh-CN" sz="2800" b="1" dirty="0" err="1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D.ate</a:t>
            </a:r>
            <a:endParaRPr lang="zh-CN" altLang="en-US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6. --What size pizza would you like?    </a:t>
            </a:r>
            <a:endParaRPr lang="zh-CN" altLang="en-US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  --I’d like _____ pizza.</a:t>
            </a:r>
            <a:endParaRPr lang="zh-CN" altLang="en-US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514350" indent="-514350" eaLnBrk="1" fontAlgn="auto" hangingPunct="1">
              <a:spcBef>
                <a:spcPct val="3000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large   B. a large cup of    C. a large   D. large size</a:t>
            </a:r>
            <a:endParaRPr lang="en-US" altLang="zh-CN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7. —Ben, would you like to play football with us? </a:t>
            </a:r>
            <a:endParaRPr lang="zh-CN" altLang="en-US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— _____ , but I have to wash the dishes first.  </a:t>
            </a:r>
            <a:endParaRPr lang="en-US" altLang="zh-CN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                         (2008 </a:t>
            </a:r>
            <a:r>
              <a:rPr lang="zh-CN" altLang="en-US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重庆市</a:t>
            </a: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) </a:t>
            </a:r>
            <a:br>
              <a:rPr lang="zh-CN" altLang="en-US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</a:b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A. No, I can’t       B. I don’t want to     </a:t>
            </a:r>
            <a:endParaRPr lang="zh-CN" altLang="en-US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 C.  Yes, please      D. I’d like to</a:t>
            </a:r>
            <a:r>
              <a:rPr lang="en-US" altLang="zh-CN" sz="2800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 </a:t>
            </a:r>
            <a:endParaRPr lang="en-US" altLang="zh-CN" sz="2800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7340" y="692150"/>
            <a:ext cx="82232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96770" y="2395220"/>
            <a:ext cx="89154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155" y="3843020"/>
            <a:ext cx="104902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D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46038" y="1887538"/>
            <a:ext cx="8305801" cy="1295400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r>
              <a:rPr lang="en-US" altLang="zh-CN" b="1" smtClean="0"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2. I’d like some </a:t>
            </a:r>
            <a:r>
              <a:rPr lang="en-US" altLang="zh-CN" b="1" u="sng" smtClean="0"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noodles</a:t>
            </a:r>
            <a:r>
              <a:rPr lang="en-US" altLang="zh-CN" b="1" smtClean="0"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.</a:t>
            </a:r>
            <a:r>
              <a:rPr lang="zh-CN" altLang="en-US" b="1" smtClean="0"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对划线部分提问</a:t>
            </a:r>
            <a:r>
              <a:rPr lang="en-US" altLang="zh-CN" b="1" smtClean="0"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:</a:t>
            </a:r>
            <a:endParaRPr lang="zh-CN" altLang="en-US" b="1" smtClean="0"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r>
              <a:rPr lang="en-US" altLang="zh-CN" b="1" smtClean="0"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_________________________</a:t>
            </a:r>
            <a:endParaRPr lang="en-US" altLang="zh-CN" smtClean="0"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-46038" y="3327400"/>
            <a:ext cx="800100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endParaRPr lang="zh-CN" altLang="en-US" b="1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12" name="Text Box 4"/>
          <p:cNvSpPr>
            <a:spLocks noChangeArrowheads="1"/>
          </p:cNvSpPr>
          <p:nvPr/>
        </p:nvSpPr>
        <p:spPr bwMode="auto">
          <a:xfrm>
            <a:off x="-125095" y="4429760"/>
            <a:ext cx="9058910" cy="137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4. 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他想吃羊肉白菜面条。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He  </a:t>
            </a:r>
            <a:r>
              <a:rPr lang="en-US" altLang="zh-CN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</a:t>
            </a:r>
            <a:r>
              <a:rPr lang="en-US" altLang="zh-CN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</a:t>
            </a:r>
            <a:r>
              <a:rPr lang="en-US" altLang="zh-CN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and </a:t>
            </a:r>
            <a:r>
              <a:rPr lang="en-US" altLang="zh-CN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   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noodles.       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</a:t>
            </a:r>
            <a:endParaRPr lang="zh-CN" altLang="en-US" sz="1400" b="1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2" name="Rectangle 4"/>
          <p:cNvSpPr>
            <a:spLocks noChangeArrowheads="1"/>
          </p:cNvSpPr>
          <p:nvPr/>
        </p:nvSpPr>
        <p:spPr bwMode="auto">
          <a:xfrm>
            <a:off x="0" y="0"/>
            <a:ext cx="9144000" cy="318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填空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1.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I </a:t>
            </a:r>
            <a:r>
              <a:rPr lang="en-US" altLang="zh-CN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would like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 some porridge.</a:t>
            </a:r>
            <a:endParaRPr lang="en-US" altLang="zh-CN" sz="3200" b="1" dirty="0">
              <a:solidFill>
                <a:srgbClr val="000000"/>
              </a:solidFill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 (      )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与句中画线部分意思相同或相近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  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楷体" pitchFamily="2" charset="-122"/>
                <a:sym typeface="Times New Roman" panose="02020603050405020304" pitchFamily="18" charset="0"/>
              </a:rPr>
              <a:t>A.  want      B. borrow   C.  carry      D. know</a:t>
            </a:r>
            <a:endParaRPr lang="en-US" altLang="zh-CN" sz="3200" b="1" dirty="0">
              <a:solidFill>
                <a:srgbClr val="000000"/>
              </a:solidFill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rgbClr val="000000"/>
              </a:solidFill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rgbClr val="000000"/>
              </a:solidFill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rgbClr val="000000"/>
              </a:solidFill>
              <a:latin typeface="Times New Roman" panose="02020603050405020304" pitchFamily="18" charset="0"/>
              <a:ea typeface="华文楷体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3. 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我想要一份大碗面条。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I </a:t>
            </a:r>
            <a:r>
              <a:rPr lang="en-US" altLang="zh-CN" sz="3200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  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like  </a:t>
            </a:r>
            <a:r>
              <a:rPr lang="en-US" altLang="zh-CN" sz="3200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</a:t>
            </a:r>
            <a:r>
              <a:rPr lang="en-US" altLang="zh-CN" sz="3200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</a:t>
            </a:r>
            <a:r>
              <a:rPr lang="en-US" altLang="zh-CN" sz="3200" b="1" u="sng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    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of noodles.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>
            <a:off x="0" y="5672455"/>
            <a:ext cx="8934450" cy="116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5.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你喜欢什么类型的茶？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Times New Roman" panose="02020603050405020304" pitchFamily="18" charset="0"/>
              </a:rPr>
              <a:t>________ ________ of tea would you like?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1330" y="894715"/>
            <a:ext cx="41910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A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845" y="2473960"/>
            <a:ext cx="450405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What would you like ?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3845" y="3700780"/>
            <a:ext cx="53632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would          a large bowl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4035" y="5088890"/>
            <a:ext cx="7145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would   like   mutton         cabbage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845" y="6257290"/>
            <a:ext cx="35871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   What        kind 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7475"/>
            <a:ext cx="9144000" cy="6623050"/>
          </a:xfrm>
        </p:spPr>
        <p:txBody>
          <a:bodyPr wrap="none" rtlCol="0">
            <a:normAutofit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句型转换（</a:t>
            </a: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分钟）</a:t>
            </a:r>
            <a:endParaRPr lang="en-US" altLang="zh-CN" sz="2800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. My father would like beef dumplings.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(</a:t>
            </a:r>
            <a:r>
              <a:rPr lang="zh-CN" altLang="en-US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改为同义句</a:t>
            </a: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)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My father ______ dumplings _______ beef.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2. Can I help you? (</a:t>
            </a:r>
            <a:r>
              <a:rPr lang="zh-CN" altLang="en-US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改为同义句</a:t>
            </a: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)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________ can I ______ ____ you?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3. I’d like a small orange juice.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(</a:t>
            </a:r>
            <a:r>
              <a:rPr lang="zh-CN" altLang="en-US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改为一般疑问句</a:t>
            </a: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)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_______ you ______ a small orange juice?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4. He’d like a </a:t>
            </a:r>
            <a:r>
              <a:rPr lang="en-US" altLang="zh-CN" b="1" u="sng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large</a:t>
            </a: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bowl of porridge.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(</a:t>
            </a:r>
            <a:r>
              <a:rPr lang="zh-CN" altLang="en-US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对划线部分提问</a:t>
            </a: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)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 _______ ______ bowl of porridge 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>
                <a:latin typeface="Times New Roman" panose="02020603050405020304" pitchFamily="18" charset="0"/>
                <a:sym typeface="Times New Roman" panose="02020603050405020304" pitchFamily="18" charset="0"/>
              </a:rPr>
              <a:t>   would he like?</a:t>
            </a: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b="1" dirty="0" smtClean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02180" y="1447165"/>
            <a:ext cx="65335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wants                       with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2930" y="2421255"/>
            <a:ext cx="499745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What                 do   for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8965" y="3882390"/>
            <a:ext cx="36753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Would        like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0225" y="5343525"/>
            <a:ext cx="2818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What      size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-132080" y="44450"/>
            <a:ext cx="9434195" cy="499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学习目标</a:t>
            </a:r>
            <a:endParaRPr lang="en-US" altLang="zh-CN" sz="54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掌握</a:t>
            </a: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2d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中的各种食物的名称。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熟练运用</a:t>
            </a: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would like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的各种句型。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学会运用所学句型点餐。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--What would you like ? 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你想要什么？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What kind of …would you like ? 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你想要哪一种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…?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What size would you like ? 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你要多大（碗）？</a:t>
            </a:r>
            <a:endParaRPr lang="zh-CN" altLang="en-US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-- I’d like…                       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我想要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重点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：各种食物的名称的表达方式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难点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：点餐的交际用语</a:t>
            </a: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	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93345" y="4604385"/>
            <a:ext cx="8957310" cy="265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重点短语：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in the beef soup 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在牛肉汤里  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one bowl of beef soup 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一碗牛肉汤</a:t>
            </a: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gongbao chicken 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宫爆鸡丁   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mapo tofu with rice  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麻婆豆腐盖浇饭  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39370" y="-31115"/>
            <a:ext cx="9500235" cy="691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请将以下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以下任务的答案写在本子上。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学习任务单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1.大声朗读快速朗读短文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小组合作翻译。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2.读对话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2d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，根据对话内容填空。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May I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 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_____？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We’d like ____ ____ ____ beef soup.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 _____ would you like?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We’d also like ___ ___ and some ___ ____ ____ ___.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3.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  <a:hlinkClick r:id="rId1" action="ppaction://hlinksldjump"/>
              </a:rPr>
              <a:t>根据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  <a:hlinkClick r:id="rId1" action="ppaction://hlinksldjump"/>
              </a:rPr>
              <a:t>2d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  <a:hlinkClick r:id="rId1" action="ppaction://hlinksldjump"/>
              </a:rPr>
              <a:t>回答下列问题。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Are there any tomatoes in the beef soup?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How many bowls of beef soup do they need?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What else does Tom like?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2" action="ppaction://hlinksldjump"/>
              </a:rPr>
              <a:t>翻译句子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charset="0"/>
              </a:rPr>
              <a:t>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请问您可以点餐了么？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charset="0"/>
              </a:rPr>
              <a:t>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牛肉汤里有蔬菜么？     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charset="0"/>
              </a:rPr>
              <a:t>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您要多大碗的？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④一大碗牛肉汤，一份宫爆鸡丁，一份麻婆豆腐。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5.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hlinkClick r:id="rId3" action="ppaction://hlinksldjump"/>
              </a:rPr>
              <a:t>服务员常用来询问顾客是否要点餐时所用句子是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？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6.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  <a:hlinkClick r:id="rId4" action="ppaction://hlinksldjump"/>
              </a:rPr>
              <a:t>bowl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  <a:hlinkClick r:id="rId4" action="ppaction://hlinksldjump"/>
              </a:rPr>
              <a:t>是什么意思？复数形式是什么？三碗牛肉汤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  <a:hlinkClick r:id="rId4" action="ppaction://hlinksldjump"/>
              </a:rPr>
              <a:t>     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fld id="{A0CCCFDB-8CF2-4B24-B62D-49EF095DB9B7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80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250825" y="1065213"/>
            <a:ext cx="8893175" cy="4789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>
            <a:spAutoFit/>
          </a:bodyPr>
          <a:lstStyle>
            <a:lvl1pPr indent="276225" defTabSz="-635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tabLst>
                <a:tab pos="107315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defTabSz="-635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tabLst>
                <a:tab pos="107315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defTabSz="-635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tabLst>
                <a:tab pos="107315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defTabSz="-635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tabLst>
                <a:tab pos="10731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defTabSz="-635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tabLst>
                <a:tab pos="10731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defTabSz="-63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tabLst>
                <a:tab pos="10731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defTabSz="-63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tabLst>
                <a:tab pos="10731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defTabSz="-63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tabLst>
                <a:tab pos="10731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defTabSz="-63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tabLst>
                <a:tab pos="10731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Q1. Are there any tomatoes in the beef soup?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  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Q2. How many bowls of beef soup do they need?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  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Q3. What else does Tom like?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  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071563" y="1914525"/>
            <a:ext cx="29448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Yes, there are</a:t>
            </a: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1743075" y="3538538"/>
            <a:ext cx="1171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One</a:t>
            </a: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370840" y="4939030"/>
            <a:ext cx="72834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He likes </a:t>
            </a:r>
            <a:r>
              <a:rPr lang="en-US" altLang="zh-CN" b="1" i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gongbao </a:t>
            </a:r>
            <a:r>
              <a:rPr lang="en-US" altLang="zh-CN" b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chicken and some </a:t>
            </a:r>
            <a:endParaRPr lang="zh-CN" altLang="en-US" b="1">
              <a:solidFill>
                <a:srgbClr val="CC3300"/>
              </a:solidFill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 i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mapo </a:t>
            </a:r>
            <a:r>
              <a:rPr lang="en-US" altLang="zh-CN" b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tofu with rice.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Text Box 13"/>
          <p:cNvSpPr>
            <a:spLocks noChangeArrowheads="1"/>
          </p:cNvSpPr>
          <p:nvPr/>
        </p:nvSpPr>
        <p:spPr bwMode="auto">
          <a:xfrm>
            <a:off x="611188" y="550863"/>
            <a:ext cx="34909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根据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2d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回答下列问题</a:t>
            </a:r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200" name="Picture 1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348288"/>
            <a:ext cx="1676400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右箭头 1">
            <a:hlinkClick r:id="rId2" action="ppaction://hlinksldjump"/>
          </p:cNvPr>
          <p:cNvSpPr/>
          <p:nvPr/>
        </p:nvSpPr>
        <p:spPr>
          <a:xfrm>
            <a:off x="5219700" y="117475"/>
            <a:ext cx="2016125" cy="6937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bevel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138113" y="914400"/>
            <a:ext cx="8853487" cy="5562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Text Box 3"/>
          <p:cNvSpPr>
            <a:spLocks noChangeArrowheads="1"/>
          </p:cNvSpPr>
          <p:nvPr/>
        </p:nvSpPr>
        <p:spPr bwMode="auto">
          <a:xfrm>
            <a:off x="76200" y="820738"/>
            <a:ext cx="9126538" cy="5732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Waitress: 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Good afternoon. 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May I take </a:t>
            </a: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order?</a:t>
            </a:r>
            <a:endParaRPr lang="zh-CN" altLang="en-US" sz="2800">
              <a:solidFill>
                <a:srgbClr val="CC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Sally: Yes. 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Are there any vegetables in the beef soup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Waitress: 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Yes. There are some tomatoes.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Sally: OK. We’d like one bowl of beef soup.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Waitress: 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Sure. 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What size would you like?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Sally: Large, please.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Tom: We’d also like </a:t>
            </a:r>
            <a:r>
              <a:rPr lang="en-US" altLang="zh-CN" sz="2800" i="1">
                <a:latin typeface="Arial" panose="020B0604020202020204" pitchFamily="34" charset="0"/>
                <a:ea typeface="宋体" panose="02010600030101010101" pitchFamily="2" charset="-122"/>
              </a:rPr>
              <a:t>gongbao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chicken and some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en-US" altLang="zh-CN" sz="2800" i="1">
                <a:latin typeface="Arial" panose="020B0604020202020204" pitchFamily="34" charset="0"/>
                <a:ea typeface="宋体" panose="02010600030101010101" pitchFamily="2" charset="-122"/>
              </a:rPr>
              <a:t>mapo 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tofu with rice.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Waitress: 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OK. 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One large bowl of beef soup, one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</a:t>
            </a:r>
            <a:r>
              <a:rPr lang="en-US" altLang="zh-CN" sz="2800" i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gongbao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chicken, and one </a:t>
            </a:r>
            <a:r>
              <a:rPr lang="en-US" altLang="zh-CN" sz="2800" i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mapo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tofu with rice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Tom: Yes, that’s right.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Text Box 8"/>
          <p:cNvSpPr>
            <a:spLocks noChangeArrowheads="1"/>
          </p:cNvSpPr>
          <p:nvPr/>
        </p:nvSpPr>
        <p:spPr bwMode="auto">
          <a:xfrm>
            <a:off x="0" y="0"/>
            <a:ext cx="9324975" cy="62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ct val="3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2d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Role-play the conversation.</a:t>
            </a:r>
            <a:endParaRPr lang="zh-CN" altLang="en-US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74" name="Picture 10" descr="56-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t="2144" r="5420" b="3310"/>
          <a:stretch>
            <a:fillRect/>
          </a:stretch>
        </p:blipFill>
        <p:spPr bwMode="auto">
          <a:xfrm>
            <a:off x="7467600" y="2133600"/>
            <a:ext cx="1676400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箭头 2">
            <a:hlinkClick r:id="rId2" action="ppaction://hlinksldjump"/>
          </p:cNvPr>
          <p:cNvSpPr/>
          <p:nvPr/>
        </p:nvSpPr>
        <p:spPr>
          <a:xfrm>
            <a:off x="6516688" y="6092825"/>
            <a:ext cx="2016125" cy="765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4765" y="-106045"/>
            <a:ext cx="9093835" cy="6551930"/>
          </a:xfrm>
        </p:spPr>
        <p:txBody>
          <a:bodyPr wrap="none"/>
          <a:lstStyle/>
          <a:p>
            <a:pPr marL="609600" indent="-609600" eaLnBrk="1" hangingPunct="1">
              <a:spcBef>
                <a:spcPct val="4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FF0000"/>
                </a:solidFill>
              </a:rPr>
              <a:t>                                              </a:t>
            </a:r>
            <a:r>
              <a:rPr lang="zh-CN" altLang="en-US" sz="4400" b="1" dirty="0" smtClean="0">
                <a:solidFill>
                  <a:srgbClr val="FF0000"/>
                </a:solidFill>
              </a:rPr>
              <a:t>知识点拨</a:t>
            </a:r>
            <a:endParaRPr lang="en-US" altLang="zh-CN" sz="4400" b="1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spcBef>
                <a:spcPct val="4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>
                <a:solidFill>
                  <a:srgbClr val="FF0000"/>
                </a:solidFill>
              </a:rPr>
              <a:t>1.May I take your order?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同义句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May I have your order?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spcBef>
                <a:spcPct val="40000"/>
              </a:spcBef>
              <a:buFont typeface="Cambria" panose="02040503050406030204" pitchFamily="18" charset="0"/>
              <a:buNone/>
              <a:defRPr/>
            </a:pPr>
            <a:r>
              <a:rPr lang="zh-CN" altLang="en-US" sz="2800" b="1" dirty="0" smtClean="0"/>
              <a:t>这都是服务用语</a:t>
            </a:r>
            <a:r>
              <a:rPr lang="en-US" altLang="zh-CN" sz="2800" b="1" dirty="0" smtClean="0"/>
              <a:t>,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服务员常用来询问顾客是否要点餐时所用</a:t>
            </a:r>
            <a:endParaRPr lang="zh-CN" altLang="en-US" sz="2800" b="1" dirty="0" smtClean="0">
              <a:solidFill>
                <a:srgbClr val="000000"/>
              </a:solidFill>
            </a:endParaRPr>
          </a:p>
          <a:p>
            <a:pPr marL="609600" indent="-609600" eaLnBrk="1" hangingPunct="1">
              <a:spcBef>
                <a:spcPct val="40000"/>
              </a:spcBef>
              <a:buFont typeface="Cambria" panose="02040503050406030204" pitchFamily="18" charset="0"/>
              <a:buNone/>
              <a:defRPr/>
            </a:pPr>
            <a:r>
              <a:rPr lang="zh-CN" altLang="en-US" sz="2800" b="1" dirty="0" smtClean="0">
                <a:solidFill>
                  <a:srgbClr val="000000"/>
                </a:solidFill>
              </a:rPr>
              <a:t>句子意为“请问您可以点餐了么？”“</a:t>
            </a:r>
            <a:r>
              <a:rPr lang="zh-CN" altLang="en-US" sz="2800" b="1" dirty="0" smtClean="0"/>
              <a:t>你想吃点什么</a:t>
            </a:r>
            <a:r>
              <a:rPr lang="en-US" altLang="zh-CN" sz="2800" b="1" dirty="0" smtClean="0"/>
              <a:t>?” </a:t>
            </a:r>
            <a:endParaRPr lang="en-US" altLang="zh-CN" sz="2800" b="1" dirty="0" smtClean="0"/>
          </a:p>
          <a:p>
            <a:pPr marL="609600" indent="-609600" eaLnBrk="1" hangingPunct="1">
              <a:spcBef>
                <a:spcPct val="40000"/>
              </a:spcBef>
              <a:buFont typeface="Cambria" panose="02040503050406030204" pitchFamily="18" charset="0"/>
              <a:buNone/>
              <a:defRPr/>
            </a:pPr>
            <a:r>
              <a:rPr lang="en-US" altLang="zh-CN" sz="2800" b="1" dirty="0" smtClean="0"/>
              <a:t>-</a:t>
            </a:r>
            <a:r>
              <a:rPr lang="en-US" altLang="zh-CN" b="1" dirty="0" smtClean="0"/>
              <a:t>-____ I take your order?</a:t>
            </a:r>
            <a:endParaRPr lang="en-US" altLang="zh-CN" b="1" dirty="0" smtClean="0"/>
          </a:p>
          <a:p>
            <a:pPr marL="609600" indent="-609600" eaLnBrk="1" hangingPunct="1">
              <a:spcBef>
                <a:spcPct val="40000"/>
              </a:spcBef>
              <a:buFont typeface="Cambria" panose="02040503050406030204" pitchFamily="18" charset="0"/>
              <a:buNone/>
              <a:defRPr/>
            </a:pPr>
            <a:r>
              <a:rPr lang="en-US" altLang="zh-CN" b="1" dirty="0" smtClean="0"/>
              <a:t>--Yes, I want a large bowl of beef noodles.</a:t>
            </a:r>
            <a:endParaRPr lang="en-US" altLang="zh-CN" b="1" dirty="0" smtClean="0"/>
          </a:p>
          <a:p>
            <a:pPr marL="0" indent="0" eaLnBrk="1" hangingPunct="1">
              <a:spcBef>
                <a:spcPct val="40000"/>
              </a:spcBef>
              <a:buFont typeface="Cambria" panose="02040503050406030204" pitchFamily="18" charset="0"/>
              <a:buNone/>
              <a:defRPr/>
            </a:pPr>
            <a:r>
              <a:rPr lang="en-US" altLang="zh-CN" b="1" dirty="0" err="1" smtClean="0"/>
              <a:t>A.May</a:t>
            </a:r>
            <a:r>
              <a:rPr lang="en-US" altLang="zh-CN" b="1" dirty="0" smtClean="0"/>
              <a:t>    B. Must   C. Should    D. Would</a:t>
            </a:r>
            <a:endParaRPr lang="en-US" altLang="zh-CN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zh-CN" altLang="en-US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拓展：在英语中</a:t>
            </a:r>
            <a:r>
              <a:rPr lang="en-US" altLang="zh-CN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服务员常用来询问顾客是否要 </a:t>
            </a:r>
            <a:r>
              <a:rPr lang="en-US" altLang="zh-CN" sz="2800" b="1" dirty="0" smtClean="0">
                <a:solidFill>
                  <a:srgbClr val="000099"/>
                </a:solidFill>
                <a:ea typeface="黑体" panose="02010609060101010101" pitchFamily="2" charset="-122"/>
              </a:rPr>
              <a:t>“</a:t>
            </a:r>
            <a:r>
              <a:rPr lang="zh-CN" altLang="en-US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点餐</a:t>
            </a:r>
            <a:r>
              <a:rPr lang="zh-CN" altLang="en-US" sz="2800" b="1" dirty="0" smtClean="0">
                <a:solidFill>
                  <a:srgbClr val="000099"/>
                </a:solidFill>
                <a:ea typeface="黑体" panose="02010609060101010101" pitchFamily="2" charset="-122"/>
              </a:rPr>
              <a:t>”</a:t>
            </a:r>
            <a:endParaRPr lang="en-US" altLang="zh-CN" sz="2800" b="1" dirty="0" smtClean="0">
              <a:solidFill>
                <a:srgbClr val="000099"/>
              </a:solidFill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zh-CN" altLang="en-US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的说法有很多种</a:t>
            </a:r>
            <a:r>
              <a:rPr lang="en-US" altLang="zh-CN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800" b="1" dirty="0" smtClean="0">
                <a:solidFill>
                  <a:srgbClr val="0000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例如：</a:t>
            </a:r>
            <a:endParaRPr lang="zh-CN" altLang="en-US" sz="2800" b="1" dirty="0" smtClean="0">
              <a:solidFill>
                <a:srgbClr val="0000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zh-CN" b="1" dirty="0" smtClean="0">
                <a:solidFill>
                  <a:srgbClr val="CC0066"/>
                </a:solidFill>
              </a:rPr>
              <a:t>What can I do for you?</a:t>
            </a:r>
            <a:endParaRPr lang="en-US" altLang="zh-CN" b="1" dirty="0" smtClean="0">
              <a:solidFill>
                <a:srgbClr val="CC0066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zh-CN" b="1" dirty="0" smtClean="0">
                <a:solidFill>
                  <a:srgbClr val="CC0066"/>
                </a:solidFill>
              </a:rPr>
              <a:t>Can I help you?</a:t>
            </a:r>
            <a:endParaRPr lang="en-US" altLang="zh-CN" b="1" dirty="0" smtClean="0">
              <a:solidFill>
                <a:srgbClr val="CC0066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zh-CN" b="1" dirty="0" smtClean="0">
                <a:solidFill>
                  <a:srgbClr val="CC0066"/>
                </a:solidFill>
              </a:rPr>
              <a:t>Is there anything I can do for you?</a:t>
            </a:r>
            <a:endParaRPr lang="en-US" altLang="zh-CN" b="1" dirty="0" smtClean="0">
              <a:solidFill>
                <a:srgbClr val="CC0066"/>
              </a:solidFill>
            </a:endParaRPr>
          </a:p>
          <a:p>
            <a:pPr marL="609600" indent="-609600" eaLnBrk="1" hangingPunct="1">
              <a:spcBef>
                <a:spcPct val="40000"/>
              </a:spcBef>
              <a:buFont typeface="Cambria" panose="02040503050406030204" pitchFamily="18" charset="0"/>
              <a:buAutoNum type="alphaUcPeriod"/>
              <a:defRPr/>
            </a:pPr>
            <a:endParaRPr lang="en-US" altLang="zh-CN" b="1" dirty="0" smtClean="0"/>
          </a:p>
        </p:txBody>
      </p:sp>
      <p:sp>
        <p:nvSpPr>
          <p:cNvPr id="3" name="文本框 2"/>
          <p:cNvSpPr txBox="1"/>
          <p:nvPr/>
        </p:nvSpPr>
        <p:spPr>
          <a:xfrm>
            <a:off x="415925" y="2710815"/>
            <a:ext cx="62801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179388" y="2246313"/>
            <a:ext cx="55626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large/big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 bowl  of noodles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196850" y="2884488"/>
            <a:ext cx="6248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en-US" altLang="zh-CN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medium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bowl  of noodles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196850" y="3468688"/>
            <a:ext cx="6164263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en-US" altLang="zh-CN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small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bowl of noodles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2292350"/>
            <a:ext cx="39878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555875"/>
            <a:ext cx="110331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4"/>
          <p:cNvSpPr>
            <a:spLocks noChangeArrowheads="1"/>
          </p:cNvSpPr>
          <p:nvPr/>
        </p:nvSpPr>
        <p:spPr bwMode="auto">
          <a:xfrm>
            <a:off x="179388" y="173038"/>
            <a:ext cx="8839200" cy="657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2.What size would you like?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</a:t>
            </a:r>
            <a:r>
              <a:rPr lang="zh-CN" altLang="en-US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你想要多大碗的？</a:t>
            </a: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size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作名词，意思是“大小”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, 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可指尺寸、规模、身材等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, 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也可作“号码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, 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尺码”解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, 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此时是可数名词。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bowl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:(c )n</a:t>
            </a: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碗，复数：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bowls</a:t>
            </a: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一碗牛肉汤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one bowl of beef soup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三碗牛肉汤  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one bowl</a:t>
            </a: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 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of beef soup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3" grpId="0" autoUpdateAnimBg="0"/>
      <p:bldP spid="96264" grpId="0" autoUpdateAnimBg="0"/>
      <p:bldP spid="9626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>
            <a:spLocks noChangeArrowheads="1"/>
          </p:cNvSpPr>
          <p:nvPr/>
        </p:nvSpPr>
        <p:spPr bwMode="auto">
          <a:xfrm>
            <a:off x="0" y="69850"/>
            <a:ext cx="8839200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即学即练：</a:t>
            </a:r>
            <a:endParaRPr lang="en-US" altLang="zh-CN" sz="3200" b="1" dirty="0">
              <a:solidFill>
                <a:srgbClr val="C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--What can I do for you, sir?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-- I’d like two ____.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514350" indent="-51435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AutoNum type="alphaUcPeriod"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bowl of rice    B. bowl of </a:t>
            </a:r>
            <a:r>
              <a:rPr lang="en-US" altLang="zh-CN" sz="3200" b="1" dirty="0" err="1">
                <a:latin typeface="Times New Roman" panose="02020603050405020304" pitchFamily="18" charset="0"/>
                <a:sym typeface="Times New Roman" panose="02020603050405020304" pitchFamily="18" charset="0"/>
              </a:rPr>
              <a:t>rices</a:t>
            </a: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C. bowls of rice   D. bowls of </a:t>
            </a:r>
            <a:r>
              <a:rPr lang="en-US" altLang="zh-CN" sz="3200" b="1" dirty="0" err="1">
                <a:latin typeface="Times New Roman" panose="02020603050405020304" pitchFamily="18" charset="0"/>
                <a:sym typeface="Times New Roman" panose="02020603050405020304" pitchFamily="18" charset="0"/>
              </a:rPr>
              <a:t>rices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--____ bowl of mutton soup would you like?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-- A large bowl, please.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514350" indent="-51435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AutoNum type="alphaUcPeriod"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What size    B. What big 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C. How much    D. How size</a:t>
            </a: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endParaRPr lang="en-US" altLang="zh-CN" sz="32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83815" y="1355090"/>
            <a:ext cx="112458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8150" y="3580130"/>
            <a:ext cx="82169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6"/>
          <p:cNvSpPr>
            <a:spLocks noChangeArrowheads="1"/>
          </p:cNvSpPr>
          <p:nvPr/>
        </p:nvSpPr>
        <p:spPr bwMode="auto">
          <a:xfrm>
            <a:off x="5867400" y="1981200"/>
            <a:ext cx="2819400" cy="11430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4" name="Text Box 7"/>
          <p:cNvSpPr>
            <a:spLocks noChangeArrowheads="1"/>
          </p:cNvSpPr>
          <p:nvPr/>
        </p:nvSpPr>
        <p:spPr bwMode="auto">
          <a:xfrm>
            <a:off x="762000" y="1196975"/>
            <a:ext cx="3124200" cy="946150"/>
          </a:xfrm>
          <a:prstGeom prst="rect">
            <a:avLst/>
          </a:prstGeom>
          <a:solidFill>
            <a:srgbClr val="99CCFF">
              <a:alpha val="9215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I’d= I would</a:t>
            </a:r>
            <a:endParaRPr lang="zh-CN" altLang="en-US" sz="2800" b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She’d= She would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Rectangle 15"/>
          <p:cNvSpPr>
            <a:spLocks noChangeArrowheads="1"/>
          </p:cNvSpPr>
          <p:nvPr/>
        </p:nvSpPr>
        <p:spPr bwMode="auto">
          <a:xfrm>
            <a:off x="4621213" y="4079875"/>
            <a:ext cx="4038600" cy="1978025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Yes, please.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6" name="Rectangle 14"/>
          <p:cNvSpPr>
            <a:spLocks noChangeArrowheads="1"/>
          </p:cNvSpPr>
          <p:nvPr/>
        </p:nvSpPr>
        <p:spPr bwMode="auto">
          <a:xfrm>
            <a:off x="762000" y="4117975"/>
            <a:ext cx="3886200" cy="1978025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3. Would you like a large bowl?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7" name="Rectangle 13"/>
          <p:cNvSpPr>
            <a:spLocks noChangeArrowheads="1"/>
          </p:cNvSpPr>
          <p:nvPr/>
        </p:nvSpPr>
        <p:spPr bwMode="auto">
          <a:xfrm>
            <a:off x="4724400" y="3087688"/>
            <a:ext cx="3962400" cy="1030287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I’d like a large bowl,</a:t>
            </a:r>
            <a:endParaRPr lang="zh-CN" altLang="en-US" sz="28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please.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762000" y="3087688"/>
            <a:ext cx="3962400" cy="1030287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2. What size would you 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like?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4724400" y="2057400"/>
            <a:ext cx="3962400" cy="1030288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I’d like beef noodles,</a:t>
            </a:r>
            <a:endParaRPr lang="zh-CN" altLang="en-US" sz="28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please.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762000" y="2057400"/>
            <a:ext cx="3962400" cy="1030288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1. What kind of noodles     would you like?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1" name="Line 16"/>
          <p:cNvSpPr>
            <a:spLocks noChangeShapeType="1"/>
          </p:cNvSpPr>
          <p:nvPr/>
        </p:nvSpPr>
        <p:spPr bwMode="auto">
          <a:xfrm>
            <a:off x="762000" y="2057400"/>
            <a:ext cx="39624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2" name="Line 19"/>
          <p:cNvSpPr>
            <a:spLocks noChangeShapeType="1"/>
          </p:cNvSpPr>
          <p:nvPr/>
        </p:nvSpPr>
        <p:spPr bwMode="auto">
          <a:xfrm>
            <a:off x="762000" y="5062538"/>
            <a:ext cx="3962400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3" name="Line 20"/>
          <p:cNvSpPr>
            <a:spLocks noChangeShapeType="1"/>
          </p:cNvSpPr>
          <p:nvPr/>
        </p:nvSpPr>
        <p:spPr bwMode="auto">
          <a:xfrm>
            <a:off x="762000" y="2057400"/>
            <a:ext cx="0" cy="10302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4" name="Line 22"/>
          <p:cNvSpPr>
            <a:spLocks noChangeShapeType="1"/>
          </p:cNvSpPr>
          <p:nvPr/>
        </p:nvSpPr>
        <p:spPr bwMode="auto">
          <a:xfrm>
            <a:off x="8686800" y="2057400"/>
            <a:ext cx="0" cy="10302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5" name="Line 37"/>
          <p:cNvSpPr>
            <a:spLocks noChangeShapeType="1"/>
          </p:cNvSpPr>
          <p:nvPr/>
        </p:nvSpPr>
        <p:spPr bwMode="auto">
          <a:xfrm>
            <a:off x="4724400" y="2057400"/>
            <a:ext cx="39624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6" name="Line 38"/>
          <p:cNvSpPr>
            <a:spLocks noChangeShapeType="1"/>
          </p:cNvSpPr>
          <p:nvPr/>
        </p:nvSpPr>
        <p:spPr bwMode="auto">
          <a:xfrm>
            <a:off x="261620" y="3087688"/>
            <a:ext cx="0" cy="10302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7" name="Line 40"/>
          <p:cNvSpPr>
            <a:spLocks noChangeShapeType="1"/>
          </p:cNvSpPr>
          <p:nvPr/>
        </p:nvSpPr>
        <p:spPr bwMode="auto">
          <a:xfrm>
            <a:off x="8686800" y="3087688"/>
            <a:ext cx="0" cy="10302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8" name="Line 42"/>
          <p:cNvSpPr>
            <a:spLocks noChangeShapeType="1"/>
          </p:cNvSpPr>
          <p:nvPr/>
        </p:nvSpPr>
        <p:spPr bwMode="auto">
          <a:xfrm>
            <a:off x="762000" y="4117975"/>
            <a:ext cx="0" cy="9445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9" name="Line 44"/>
          <p:cNvSpPr>
            <a:spLocks noChangeShapeType="1"/>
          </p:cNvSpPr>
          <p:nvPr/>
        </p:nvSpPr>
        <p:spPr bwMode="auto">
          <a:xfrm>
            <a:off x="8686800" y="4117975"/>
            <a:ext cx="228600" cy="16732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0" name="Line 46"/>
          <p:cNvSpPr>
            <a:spLocks noChangeShapeType="1"/>
          </p:cNvSpPr>
          <p:nvPr/>
        </p:nvSpPr>
        <p:spPr bwMode="auto">
          <a:xfrm>
            <a:off x="4724400" y="5062538"/>
            <a:ext cx="3962400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1" name="Text Box 49"/>
          <p:cNvSpPr>
            <a:spLocks noChangeArrowheads="1"/>
          </p:cNvSpPr>
          <p:nvPr/>
        </p:nvSpPr>
        <p:spPr bwMode="auto">
          <a:xfrm>
            <a:off x="762000" y="5105400"/>
            <a:ext cx="38592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Is there any meat in the 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tomato and egg soup?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2" name="Text Box 50"/>
          <p:cNvSpPr>
            <a:spLocks noChangeArrowheads="1"/>
          </p:cNvSpPr>
          <p:nvPr/>
        </p:nvSpPr>
        <p:spPr bwMode="auto">
          <a:xfrm>
            <a:off x="4724400" y="5029200"/>
            <a:ext cx="32369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mbria" panose="02040503050406030204" pitchFamily="18" charset="0"/>
              <a:buChar char="+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anose="05020102010507070707" pitchFamily="18" charset="2"/>
              <a:buChar char="Ï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Calibri" panose="020F0502020204030204" pitchFamily="34" charset="0"/>
              <a:buChar char="÷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Cambria" panose="02040503050406030204" pitchFamily="18" charset="0"/>
              <a:buChar char="=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华文行楷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No, there isn’t any./</a:t>
            </a:r>
            <a:endParaRPr lang="zh-CN" altLang="en-US" sz="28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No, there’s no meat.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152400" y="381000"/>
            <a:ext cx="8204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kern="0" dirty="0">
                <a:solidFill>
                  <a:srgbClr val="FF3300"/>
                </a:solidFill>
                <a:latin typeface="Arial" panose="020B0604020202020204" pitchFamily="34" charset="0"/>
              </a:rPr>
              <a:t>快速背诵下列对话，两人一组相互提问。（5分钟）</a:t>
            </a:r>
            <a:endParaRPr lang="zh-CN" altLang="en-US" sz="2800" b="1" kern="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第二教育网">
  <a:themeElements>
    <a:clrScheme name="第二教育网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第二教育网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第二教育网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行云流水">
  <a:themeElements>
    <a:clrScheme name="行云流水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行云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行云流水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行云流水">
    <a:dk1>
      <a:sysClr val="windowText" lastClr="000000"/>
    </a:dk1>
    <a:lt1>
      <a:sysClr val="window" lastClr="FFFFFF"/>
    </a:lt1>
    <a:dk2>
      <a:srgbClr val="411401"/>
    </a:dk2>
    <a:lt2>
      <a:srgbClr val="FFE6E6"/>
    </a:lt2>
    <a:accent1>
      <a:srgbClr val="A24A48"/>
    </a:accent1>
    <a:accent2>
      <a:srgbClr val="B2935C"/>
    </a:accent2>
    <a:accent3>
      <a:srgbClr val="6A9A9A"/>
    </a:accent3>
    <a:accent4>
      <a:srgbClr val="B2B787"/>
    </a:accent4>
    <a:accent5>
      <a:srgbClr val="91644B"/>
    </a:accent5>
    <a:accent6>
      <a:srgbClr val="654A76"/>
    </a:accent6>
    <a:hlink>
      <a:srgbClr val="00A800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4916</Words>
  <Application>WPS 演示</Application>
  <PresentationFormat>全屏显示(4:3)</PresentationFormat>
  <Paragraphs>261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Cambria</vt:lpstr>
      <vt:lpstr>华文行楷</vt:lpstr>
      <vt:lpstr>Wingdings 2</vt:lpstr>
      <vt:lpstr>Calibri</vt:lpstr>
      <vt:lpstr>Arial</vt:lpstr>
      <vt:lpstr>Wingdings</vt:lpstr>
      <vt:lpstr>Arial Black</vt:lpstr>
      <vt:lpstr>黑体</vt:lpstr>
      <vt:lpstr>华文楷体</vt:lpstr>
      <vt:lpstr>楷体_GB2312</vt:lpstr>
      <vt:lpstr>新宋体</vt:lpstr>
      <vt:lpstr>微软雅黑</vt:lpstr>
      <vt:lpstr>第二教育网</vt:lpstr>
      <vt:lpstr>行云流水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39</cp:revision>
  <dcterms:created xsi:type="dcterms:W3CDTF">2014-05-24T00:47:00Z</dcterms:created>
  <dcterms:modified xsi:type="dcterms:W3CDTF">2017-05-23T07:18:49Z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2052-10.1.0.6479</vt:lpwstr>
  </property>
</Properties>
</file>